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9"/>
  </p:notesMasterIdLst>
  <p:sldIdLst>
    <p:sldId id="282" r:id="rId2"/>
    <p:sldId id="256" r:id="rId3"/>
    <p:sldId id="267" r:id="rId4"/>
    <p:sldId id="268" r:id="rId5"/>
    <p:sldId id="273" r:id="rId6"/>
    <p:sldId id="269" r:id="rId7"/>
    <p:sldId id="301" r:id="rId8"/>
    <p:sldId id="302" r:id="rId9"/>
    <p:sldId id="303" r:id="rId10"/>
    <p:sldId id="292" r:id="rId11"/>
    <p:sldId id="299" r:id="rId12"/>
    <p:sldId id="304" r:id="rId13"/>
    <p:sldId id="306" r:id="rId14"/>
    <p:sldId id="307" r:id="rId15"/>
    <p:sldId id="308" r:id="rId16"/>
    <p:sldId id="312" r:id="rId17"/>
    <p:sldId id="270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3"/>
            <p14:sldId id="269"/>
            <p14:sldId id="301"/>
            <p14:sldId id="302"/>
            <p14:sldId id="303"/>
            <p14:sldId id="292"/>
            <p14:sldId id="299"/>
            <p14:sldId id="304"/>
            <p14:sldId id="306"/>
            <p14:sldId id="307"/>
            <p14:sldId id="308"/>
            <p14:sldId id="312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82811" autoAdjust="0"/>
  </p:normalViewPr>
  <p:slideViewPr>
    <p:cSldViewPr snapToGrid="0" showGuides="1">
      <p:cViewPr varScale="1">
        <p:scale>
          <a:sx n="92" d="100"/>
          <a:sy n="92" d="100"/>
        </p:scale>
        <p:origin x="456" y="7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발표가 급하다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말이 빠르다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정보와 분석이 잘 나눠지지 않음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내용을 정리하자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상단의 목차를 기준으로 정리하자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506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문서상에 남은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요소를 뺀 이유도 없고 왜 빠지는 지</a:t>
            </a:r>
            <a:r>
              <a:rPr lang="ko-KR" altLang="en-US" baseline="0" dirty="0" smtClean="0"/>
              <a:t> 이해를 </a:t>
            </a:r>
            <a:r>
              <a:rPr lang="ko-KR" altLang="en-US" baseline="0" dirty="0" err="1" smtClean="0"/>
              <a:t>못해겠다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구체적인 시스템에 대한 설명과 차이점 설명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예시 바꾸는 거 또는 둘 중 하나를</a:t>
            </a:r>
            <a:r>
              <a:rPr lang="ko-KR" altLang="en-US" baseline="0" dirty="0" smtClean="0"/>
              <a:t> 분석해 자세하게 설명하는 것이 좋을 것 같다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)</a:t>
            </a:r>
            <a:r>
              <a:rPr lang="ko-KR" altLang="en-US" dirty="0" smtClean="0"/>
              <a:t>적인 부분 추가로 </a:t>
            </a:r>
            <a:endParaRPr lang="en-US" altLang="ko-KR" dirty="0" smtClean="0"/>
          </a:p>
          <a:p>
            <a:r>
              <a:rPr lang="ko-KR" altLang="en-US" dirty="0" smtClean="0"/>
              <a:t>좀</a:t>
            </a:r>
            <a:r>
              <a:rPr lang="ko-KR" altLang="en-US" baseline="0" dirty="0" smtClean="0"/>
              <a:t> 더 자세하게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특정 게임을 예시로 자세하게 분석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시스템 적인 구조를 어떻게 해야 할까</a:t>
            </a:r>
            <a:r>
              <a:rPr lang="en-US" altLang="ko-KR" baseline="0" dirty="0" smtClean="0"/>
              <a:t>??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로그</a:t>
            </a:r>
            <a:r>
              <a:rPr lang="en-US" altLang="ko-KR" baseline="0" dirty="0" smtClean="0"/>
              <a:t>-</a:t>
            </a:r>
            <a:r>
              <a:rPr lang="ko-KR" altLang="en-US" baseline="0" dirty="0" err="1" smtClean="0"/>
              <a:t>라이크</a:t>
            </a:r>
            <a:r>
              <a:rPr lang="ko-KR" altLang="en-US" baseline="0" dirty="0" smtClean="0"/>
              <a:t> 의 방향성을 설명</a:t>
            </a:r>
            <a:endParaRPr lang="en-US" altLang="ko-KR" baseline="0" dirty="0" smtClean="0"/>
          </a:p>
          <a:p>
            <a:r>
              <a:rPr lang="ko-KR" altLang="en-US" baseline="0" dirty="0" smtClean="0"/>
              <a:t>어떤 방식이 대중성을 확보하는데 영향을 주었는가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로그</a:t>
            </a:r>
            <a:r>
              <a:rPr lang="en-US" altLang="ko-KR" baseline="0" dirty="0" smtClean="0"/>
              <a:t>-</a:t>
            </a:r>
            <a:r>
              <a:rPr lang="ko-KR" altLang="en-US" baseline="0" dirty="0" err="1" smtClean="0"/>
              <a:t>라이크</a:t>
            </a:r>
            <a:r>
              <a:rPr lang="ko-KR" altLang="en-US" baseline="0" dirty="0" smtClean="0"/>
              <a:t> 에서 로그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라이트 에서 변하게 되는 계기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로그</a:t>
            </a:r>
            <a:r>
              <a:rPr lang="en-US" altLang="ko-KR" baseline="0" dirty="0" smtClean="0"/>
              <a:t>-</a:t>
            </a:r>
            <a:r>
              <a:rPr lang="ko-KR" altLang="en-US" baseline="0" dirty="0" err="1" smtClean="0"/>
              <a:t>라이크</a:t>
            </a:r>
            <a:r>
              <a:rPr lang="ko-KR" altLang="en-US" baseline="0" dirty="0" smtClean="0"/>
              <a:t> 유저에게 익숙한 것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익숙하지 않은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다른 게임에서 시도하지 않은 </a:t>
            </a:r>
            <a:r>
              <a:rPr lang="ko-KR" altLang="en-US" baseline="0" dirty="0" smtClean="0"/>
              <a:t>것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결론이 왜 이렇게 나는가</a:t>
            </a:r>
            <a:r>
              <a:rPr lang="en-US" altLang="ko-KR" baseline="0" dirty="0" smtClean="0"/>
              <a:t>??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7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ㅊ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게임을 하나를 제대로 분석하고 소스를 활용해 내용 설명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로그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라이크</a:t>
            </a:r>
            <a:r>
              <a:rPr lang="ko-KR" altLang="en-US" dirty="0" smtClean="0"/>
              <a:t> 요소를 활용한 게임을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요소를 기준으로 분석해서 자료화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가지 요소에 대해 설명하지 않아 이해가 어려웠다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30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94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5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3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r.battle.net/forums/ko/d3/topic/138692993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692753"/>
              </p:ext>
            </p:extLst>
          </p:nvPr>
        </p:nvGraphicFramePr>
        <p:xfrm>
          <a:off x="838200" y="808038"/>
          <a:ext cx="10515597" cy="5619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</a:t>
                      </a:r>
                      <a:r>
                        <a:rPr lang="en-US" altLang="ko-KR" sz="1000" dirty="0" smtClean="0"/>
                        <a:t>12.20(12)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96514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0525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547593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49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죽음이라는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10">
            <a:extLst>
              <a:ext uri="{FF2B5EF4-FFF2-40B4-BE49-F238E27FC236}">
                <a16:creationId xmlns:a16="http://schemas.microsoft.com/office/drawing/2014/main" id="{86759807-A96A-4348-836B-071E65ED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31" y="5271221"/>
            <a:ext cx="978499" cy="9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3AA09B-28DD-4DAD-9EAC-5EC69465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05" y="5370678"/>
            <a:ext cx="908731" cy="9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88872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12F6E7-1AF6-42C7-A4D2-FC25852BAB54}"/>
              </a:ext>
            </a:extLst>
          </p:cNvPr>
          <p:cNvGrpSpPr/>
          <p:nvPr/>
        </p:nvGrpSpPr>
        <p:grpSpPr>
          <a:xfrm>
            <a:off x="479485" y="3423111"/>
            <a:ext cx="5554384" cy="1531470"/>
            <a:chOff x="479485" y="3460568"/>
            <a:chExt cx="5554384" cy="1531470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0AF78AD-498C-4999-BF4E-B7F61EB27725}"/>
                </a:ext>
              </a:extLst>
            </p:cNvPr>
            <p:cNvSpPr/>
            <p:nvPr/>
          </p:nvSpPr>
          <p:spPr>
            <a:xfrm>
              <a:off x="479485" y="3460568"/>
              <a:ext cx="5554384" cy="1531470"/>
            </a:xfrm>
            <a:prstGeom prst="roundRect">
              <a:avLst>
                <a:gd name="adj" fmla="val 201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EE00B6-0107-4BE0-8674-88AEF2269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6" t="11056" r="9663" b="13121"/>
            <a:stretch/>
          </p:blipFill>
          <p:spPr bwMode="auto">
            <a:xfrm>
              <a:off x="4338804" y="3667509"/>
              <a:ext cx="947033" cy="880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96B26FBA-E89A-4FD5-B35C-A7374B4AAC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35"/>
            <a:stretch/>
          </p:blipFill>
          <p:spPr bwMode="auto">
            <a:xfrm>
              <a:off x="2788633" y="3626963"/>
              <a:ext cx="1054897" cy="981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3C07893-F72F-435C-8356-1A84B8688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67" y="3684464"/>
              <a:ext cx="1030054" cy="1030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1A79C4-BC69-4514-896E-C1958895DF4F}"/>
                </a:ext>
              </a:extLst>
            </p:cNvPr>
            <p:cNvSpPr txBox="1"/>
            <p:nvPr/>
          </p:nvSpPr>
          <p:spPr>
            <a:xfrm>
              <a:off x="2954822" y="4660831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성장 지연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C0493D7-45DA-4A10-8ED3-3FFEB1D820ED}"/>
                </a:ext>
              </a:extLst>
            </p:cNvPr>
            <p:cNvSpPr txBox="1"/>
            <p:nvPr/>
          </p:nvSpPr>
          <p:spPr>
            <a:xfrm>
              <a:off x="4228209" y="4544580"/>
              <a:ext cx="1140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플레이 시간</a:t>
              </a:r>
              <a:r>
                <a:rPr lang="en-US" altLang="ko-KR" sz="1000" dirty="0"/>
                <a:t>, </a:t>
              </a:r>
            </a:p>
            <a:p>
              <a:r>
                <a:rPr lang="ko-KR" altLang="en-US" sz="1000" dirty="0"/>
                <a:t>투자 노동력 증가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D6A6D2-777E-4D17-8838-2BCE011BE8B7}"/>
                </a:ext>
              </a:extLst>
            </p:cNvPr>
            <p:cNvSpPr txBox="1"/>
            <p:nvPr/>
          </p:nvSpPr>
          <p:spPr>
            <a:xfrm>
              <a:off x="1094715" y="4697602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불쾌</a:t>
              </a:r>
            </a:p>
          </p:txBody>
        </p:sp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4E5675CE-3A9A-43CC-98AC-48A8E202391E}"/>
                </a:ext>
              </a:extLst>
            </p:cNvPr>
            <p:cNvSpPr/>
            <p:nvPr/>
          </p:nvSpPr>
          <p:spPr>
            <a:xfrm>
              <a:off x="1913200" y="3940715"/>
              <a:ext cx="748710" cy="5085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영원한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세이브 </a:t>
            </a:r>
            <a:r>
              <a:rPr lang="ko-KR" altLang="en-US" sz="1200" dirty="0" err="1">
                <a:solidFill>
                  <a:schemeClr val="tx1"/>
                </a:solidFill>
              </a:rPr>
              <a:t>포이트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죽으면 캐릭터가 삭제되거나 초기화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캐릭터의 성장을 위해 들였던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숙련도에 비해 낮은 과정을 반복적으로 플레이 해야 하는 지루함 때문에 죽음의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높은 긴장과 이완을 오가며 숙련도 성장을 시각적으로 확인할 수 있어 몰입이 생기며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큰 페널티 만큼 극복 시 얻는 성취감이 다른 게임에 비해 높기 때문에 플레이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533676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120314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1986400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02193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563687" y="3768905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1441836" y="4701110"/>
            <a:ext cx="3223725" cy="1255218"/>
            <a:chOff x="1253577" y="4513276"/>
            <a:chExt cx="3223725" cy="1255218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77" y="4959465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/>
                </a:solidFill>
              </a:rPr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6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39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게임은 세이브 포인트를 통해 다양한 스토리와 상황을 경험할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죽음은 잃는 것에 대한 페널티가 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때문에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선택의 순간에 신중함을 요구하게 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>
                <a:solidFill>
                  <a:schemeClr val="tx1"/>
                </a:solidFill>
              </a:rPr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7" name="Picture 2">
                <a:extLst>
                  <a:ext uri="{FF2B5EF4-FFF2-40B4-BE49-F238E27FC236}">
                    <a16:creationId xmlns:a16="http://schemas.microsoft.com/office/drawing/2014/main" id="{C18C717C-D00F-4C05-9D51-0EC55583EC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597" y="4692519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6">
                <a:extLst>
                  <a:ext uri="{FF2B5EF4-FFF2-40B4-BE49-F238E27FC236}">
                    <a16:creationId xmlns:a16="http://schemas.microsoft.com/office/drawing/2014/main" id="{4C7B1BD8-61CB-4AC1-AC62-7A5EC4C316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713" y="4604763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ECA2BFC-D16D-4B84-8147-ECD8D2095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278" y="5011221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16">
                <a:extLst>
                  <a:ext uri="{FF2B5EF4-FFF2-40B4-BE49-F238E27FC236}">
                    <a16:creationId xmlns:a16="http://schemas.microsoft.com/office/drawing/2014/main" id="{2EA0722F-1681-45AB-A926-DF697F59C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10" y="4533540"/>
                <a:ext cx="646060" cy="64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하지만 완벽하지만 않은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게임을 반복적으로 플레이하다 보면 결과적으로 지루해질 수 밖에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플레이가 가능한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플레이 경험을 느끼게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덕분에 게임의 수명이 싱글 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패키지 게임과 달리 길어질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매번 반복적으로 플레이하는 지루함을 새로운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D50EA1-5706-4A6E-B881-35FD6F892110}"/>
              </a:ext>
            </a:extLst>
          </p:cNvPr>
          <p:cNvGrpSpPr/>
          <p:nvPr/>
        </p:nvGrpSpPr>
        <p:grpSpPr>
          <a:xfrm>
            <a:off x="6256440" y="4341973"/>
            <a:ext cx="2282992" cy="2161168"/>
            <a:chOff x="6256440" y="4341973"/>
            <a:chExt cx="2282992" cy="21611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7C0E3E-4239-4495-8D64-3FB90F88FFA2}"/>
                </a:ext>
              </a:extLst>
            </p:cNvPr>
            <p:cNvGrpSpPr/>
            <p:nvPr/>
          </p:nvGrpSpPr>
          <p:grpSpPr>
            <a:xfrm>
              <a:off x="6265824" y="4341973"/>
              <a:ext cx="2264223" cy="1105239"/>
              <a:chOff x="6353155" y="4253029"/>
              <a:chExt cx="4674671" cy="228185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0DA80A2-BD2B-486A-A3F5-87DA89657268}"/>
                  </a:ext>
                </a:extLst>
              </p:cNvPr>
              <p:cNvGrpSpPr/>
              <p:nvPr/>
            </p:nvGrpSpPr>
            <p:grpSpPr>
              <a:xfrm>
                <a:off x="6724678" y="4253029"/>
                <a:ext cx="4303148" cy="2281857"/>
                <a:chOff x="958571" y="4253029"/>
                <a:chExt cx="4303148" cy="22818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0A9B5C1-E336-48CC-85EA-6029121CA846}"/>
                    </a:ext>
                  </a:extLst>
                </p:cNvPr>
                <p:cNvGrpSpPr/>
                <p:nvPr/>
              </p:nvGrpSpPr>
              <p:grpSpPr>
                <a:xfrm>
                  <a:off x="1447836" y="4253029"/>
                  <a:ext cx="3813883" cy="2281857"/>
                  <a:chOff x="1447836" y="4253029"/>
                  <a:chExt cx="3813883" cy="2281857"/>
                </a:xfrm>
              </p:grpSpPr>
              <p:pic>
                <p:nvPicPr>
                  <p:cNvPr id="82" name="Picture 16">
                    <a:extLst>
                      <a:ext uri="{FF2B5EF4-FFF2-40B4-BE49-F238E27FC236}">
                        <a16:creationId xmlns:a16="http://schemas.microsoft.com/office/drawing/2014/main" id="{8FA7F68C-E45D-49BC-B10C-F2D74F3CB4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1447836" y="5179921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16">
                    <a:extLst>
                      <a:ext uri="{FF2B5EF4-FFF2-40B4-BE49-F238E27FC236}">
                        <a16:creationId xmlns:a16="http://schemas.microsoft.com/office/drawing/2014/main" id="{1CBC695C-23C8-4B29-B397-CE170A4904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3049134" y="4253029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" name="Picture 20">
                  <a:extLst>
                    <a:ext uri="{FF2B5EF4-FFF2-40B4-BE49-F238E27FC236}">
                      <a16:creationId xmlns:a16="http://schemas.microsoft.com/office/drawing/2014/main" id="{23BBF265-57CB-48E1-8175-B5A354CDF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hq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8571" y="5485686"/>
                  <a:ext cx="1018791" cy="1018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8">
                  <a:extLst>
                    <a:ext uri="{FF2B5EF4-FFF2-40B4-BE49-F238E27FC236}">
                      <a16:creationId xmlns:a16="http://schemas.microsoft.com/office/drawing/2014/main" id="{CC299B96-438A-47AA-AFE1-888A2724D0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2876106" y="4529422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0">
                  <a:extLst>
                    <a:ext uri="{FF2B5EF4-FFF2-40B4-BE49-F238E27FC236}">
                      <a16:creationId xmlns:a16="http://schemas.microsoft.com/office/drawing/2014/main" id="{14DAAE8F-A08C-466E-B7ED-95FCB4729B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6" t="10291" r="12000" b="12706"/>
                <a:stretch/>
              </p:blipFill>
              <p:spPr bwMode="auto">
                <a:xfrm>
                  <a:off x="3876278" y="5370651"/>
                  <a:ext cx="392261" cy="40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12">
                  <a:extLst>
                    <a:ext uri="{FF2B5EF4-FFF2-40B4-BE49-F238E27FC236}">
                      <a16:creationId xmlns:a16="http://schemas.microsoft.com/office/drawing/2014/main" id="{22ACA646-034E-4D9C-9CA3-BD5821B45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4567101" y="4943468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8">
                  <a:extLst>
                    <a:ext uri="{FF2B5EF4-FFF2-40B4-BE49-F238E27FC236}">
                      <a16:creationId xmlns:a16="http://schemas.microsoft.com/office/drawing/2014/main" id="{0B8D1C8C-7F3E-4000-B432-539698C16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3049134" y="5825013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F4008B-A633-45EE-AD15-A504EF64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2096590" y="4717024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E58FBE6D-73C1-46D1-AF24-CE37DF56EBB9}"/>
                  </a:ext>
                </a:extLst>
              </p:cNvPr>
              <p:cNvSpPr/>
              <p:nvPr/>
            </p:nvSpPr>
            <p:spPr>
              <a:xfrm>
                <a:off x="6353155" y="4593043"/>
                <a:ext cx="1413747" cy="650499"/>
              </a:xfrm>
              <a:prstGeom prst="wedgeRoundRectCallout">
                <a:avLst>
                  <a:gd name="adj1" fmla="val -1294"/>
                  <a:gd name="adj2" fmla="val 8007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전 이랑 다른데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??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1B3B90-CA0B-4A77-95F5-43B16C7BB92C}"/>
                </a:ext>
              </a:extLst>
            </p:cNvPr>
            <p:cNvGrpSpPr/>
            <p:nvPr/>
          </p:nvGrpSpPr>
          <p:grpSpPr>
            <a:xfrm>
              <a:off x="6256440" y="5387164"/>
              <a:ext cx="2282992" cy="1115977"/>
              <a:chOff x="548295" y="4253029"/>
              <a:chExt cx="4713424" cy="230402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2333AD-714D-471D-9519-0D88A8D51108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B7A6EB4A-0EBD-4600-9885-2C47DF958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6">
                  <a:extLst>
                    <a:ext uri="{FF2B5EF4-FFF2-40B4-BE49-F238E27FC236}">
                      <a16:creationId xmlns:a16="http://schemas.microsoft.com/office/drawing/2014/main" id="{FE999A68-4EB6-455B-B5CC-03A56AAA74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A6B8697E-F685-4B5E-8BE3-BD26A1C3A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665639" y="4575406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0">
                <a:extLst>
                  <a:ext uri="{FF2B5EF4-FFF2-40B4-BE49-F238E27FC236}">
                    <a16:creationId xmlns:a16="http://schemas.microsoft.com/office/drawing/2014/main" id="{D8ACBA68-C8E3-4385-9911-08AFB4E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268160" y="5673445"/>
                <a:ext cx="757953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2">
                <a:extLst>
                  <a:ext uri="{FF2B5EF4-FFF2-40B4-BE49-F238E27FC236}">
                    <a16:creationId xmlns:a16="http://schemas.microsoft.com/office/drawing/2014/main" id="{3ACDBC5D-E2AB-4686-83DF-D5E52B621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36581A3-451E-4177-830F-B6037D03622E}"/>
                  </a:ext>
                </a:extLst>
              </p:cNvPr>
              <p:cNvSpPr/>
              <p:nvPr/>
            </p:nvSpPr>
            <p:spPr>
              <a:xfrm>
                <a:off x="695325" y="4729807"/>
                <a:ext cx="1413747" cy="650499"/>
              </a:xfrm>
              <a:prstGeom prst="wedgeRoundRectCallout">
                <a:avLst>
                  <a:gd name="adj1" fmla="val -20833"/>
                  <a:gd name="adj2" fmla="val 756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아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..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지루해</a:t>
                </a: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F9D520FF-D034-40F8-BEDB-8DE81046B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295" y="5406726"/>
                <a:ext cx="1150328" cy="11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91413-864F-41FD-8ADC-CD453EEFAACF}"/>
              </a:ext>
            </a:extLst>
          </p:cNvPr>
          <p:cNvSpPr txBox="1"/>
          <p:nvPr/>
        </p:nvSpPr>
        <p:spPr>
          <a:xfrm>
            <a:off x="8591880" y="4446618"/>
            <a:ext cx="3019872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경우 재시도하는 과정에서 전과 다른 환경에 만들어 새로운 플레이 경험을 만든다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이것 역시 많은 반복플레이 과정을 통해 유저는 익숙해지게 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랜덤 생성이 업데이트가 필요 없는 완벽한 시스템은 아니다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X,y,m,n</a:t>
            </a:r>
            <a:r>
              <a:rPr lang="ko-KR" altLang="en-US" sz="1200" dirty="0">
                <a:solidFill>
                  <a:schemeClr val="tx1"/>
                </a:solidFill>
              </a:rPr>
              <a:t>은 길을 만드는 타일이며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조합을 통해 구불구불한 길을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b, c</a:t>
            </a:r>
            <a:r>
              <a:rPr lang="ko-KR" altLang="en-US" sz="1200" dirty="0">
                <a:solidFill>
                  <a:schemeClr val="tx1"/>
                </a:solidFill>
              </a:rPr>
              <a:t>는 특정 버프를 주는 성소가 등장하며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에서 고정 이벤트가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미리 구조물의 리소스를 만들어 둔 상태에서 랜덤 배치함으로 이후 기존의 리소스를 재활용할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살리기 위해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모든 요소가 랜덤으로 배치된다면 시스템을 제어하기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제어하는데 성공하더라도 유저입장에서 긍정적으로 받아들이기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나무처럼 가치가 낮은 요소를 랜덤으로 배치한다고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 대신 오두막이나 동굴이 있는 경우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게임의 특징을 부각시킬 수 있는 랜덤 요소를 설정하는 것이 중요하다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랜덤 배치할 요소와 구역을 지정해 배치하는 것이 이상적인 방식이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예측 불가능한 게임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게임 내에서 전달하는 정보를 통해 죽음을 피하기 위한 앞으로 일어날 일을 예상하며 준비한다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예측에 성공하면 성취감과 안도감을 가지게 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예측이 불가능하며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상황 하나하나에 대처하는 방법을 재도전을 통해 학습하게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예측 불가한 </a:t>
            </a:r>
            <a:r>
              <a:rPr lang="ko-KR" altLang="en-US" sz="1200" dirty="0" err="1">
                <a:solidFill>
                  <a:schemeClr val="tx1"/>
                </a:solidFill>
              </a:rPr>
              <a:t>상황를</a:t>
            </a:r>
            <a:r>
              <a:rPr lang="ko-KR" altLang="en-US" sz="1200" dirty="0">
                <a:solidFill>
                  <a:schemeClr val="tx1"/>
                </a:solidFill>
              </a:rPr>
              <a:t> 통해 유저의 긴장감과 스릴을 증가시킬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 불가능함에 운적요소도 함께 작용한다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운이 좋아 플레이어에게 유리한 상황만 반복적으로 등장할 수 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좋지 않아 플레이어에게 불리한 상황만 반복적으로 등장할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반면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너무 강해 플레이어의 실력을 제대로 발휘하지 못할 경우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유저의 반발심이 생기게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EE38BDC-4120-445D-8FF0-6F3815878AAD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마니아성 </a:t>
            </a:r>
            <a:r>
              <a:rPr lang="en-US" altLang="ko-KR" sz="1600" b="1" dirty="0">
                <a:solidFill>
                  <a:schemeClr val="tx1"/>
                </a:solidFill>
              </a:rPr>
              <a:t>vs </a:t>
            </a:r>
            <a:r>
              <a:rPr lang="ko-KR" altLang="en-US" sz="1600" b="1" dirty="0">
                <a:solidFill>
                  <a:schemeClr val="tx1"/>
                </a:solidFill>
              </a:rPr>
              <a:t>대중성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753D28-B349-4F39-80AC-D166B6A672BE}"/>
              </a:ext>
            </a:extLst>
          </p:cNvPr>
          <p:cNvSpPr/>
          <p:nvPr/>
        </p:nvSpPr>
        <p:spPr>
          <a:xfrm>
            <a:off x="485774" y="1399060"/>
            <a:ext cx="11220451" cy="1515592"/>
          </a:xfrm>
          <a:prstGeom prst="roundRect">
            <a:avLst>
              <a:gd name="adj" fmla="val 173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게임은 마니아성이 강한 게임 장르이다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호불호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심하게 갈리는 장르라서 기존에 플레이 해본 경험이 있는 유저라도 느끼는 경험이 다르다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하드코어 모드의 경우에도 게임성을 잘 살린 컨텐츠이다 라고 호평한 유저가 있는 반면 다시는 안 할 것이라 못박는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호평하는 유저의 경우 다른 게임에서 느낄 수 없는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 시 오는 큰 성취감에 매료되었다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불평하는 유저의 경우 오랜 시간 투자한 노력과 시간을 무시하고 바로 캐릭터를 삭제하는 것에 불쾌감이 들었다고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A23ABF-4432-4F81-99F9-49F19E2FDFCE}"/>
              </a:ext>
            </a:extLst>
          </p:cNvPr>
          <p:cNvSpPr/>
          <p:nvPr/>
        </p:nvSpPr>
        <p:spPr>
          <a:xfrm>
            <a:off x="485775" y="3041047"/>
            <a:ext cx="5551230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마니아층을 타겟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다른 게임들과 차별화 시도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요즘 게임은 장르의 벽이 많이 사라진 상황이다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FPS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를 섞은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데스티니 가디언즈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 같이 같은 </a:t>
            </a:r>
            <a:r>
              <a:rPr lang="en-US" altLang="ko-KR" sz="1200" dirty="0">
                <a:solidFill>
                  <a:schemeClr val="tx1"/>
                </a:solidFill>
              </a:rPr>
              <a:t>FPS </a:t>
            </a:r>
            <a:r>
              <a:rPr lang="ko-KR" altLang="en-US" sz="1200" dirty="0">
                <a:solidFill>
                  <a:schemeClr val="tx1"/>
                </a:solidFill>
              </a:rPr>
              <a:t>게임이지만 새로운 즐거움을 주기위해 다른 장르의 요소를 사용하는 경우는 과거 부터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차별화를 위한 다른 방식은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역발상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플레이어가 용사가 되어 던전의 악당을 처치하러 가는 것은 너무나도 진부한 이야기가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그것을 비꼬아 생각하면 플레이어가 던전을 지키는 악당이 될 수 있다는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던전 메이커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플레이어가 던전을 지키는 악당이 되어 던전에 몰려오는 용사들을 막는 컨셉으로 게임이 진행된다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97AA6-892D-423C-9A64-B6A22778E9DA}"/>
              </a:ext>
            </a:extLst>
          </p:cNvPr>
          <p:cNvSpPr/>
          <p:nvPr/>
        </p:nvSpPr>
        <p:spPr>
          <a:xfrm>
            <a:off x="6154991" y="3041047"/>
            <a:ext cx="5551233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대중을 타겟으로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보다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가볍다의</a:t>
            </a:r>
            <a:r>
              <a:rPr lang="ko-KR" altLang="en-US" sz="1200" dirty="0">
                <a:solidFill>
                  <a:schemeClr val="tx1"/>
                </a:solidFill>
              </a:rPr>
              <a:t> 영어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라이트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합성어로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요소를 가볍게 사용한 게임을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주로 영원한 죽음에서 게임의 진입장벽을 낮추기 위해 다양한 시도를 하는 편이다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대표적인 예시로 던전에서 사용하는 재화와 마을에서 사용하는 재화를 둘로 나눠 던전에서 사망하게 되면 진행한 던전 수에 띠라 마을에서 사용할 수 있는 재화를 지급하는 경우가 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 그리드의 경우 재화를 공통으로 사용하되 사망 시 모든 재화를 잃는 것이 아니라 소량의 재화만 가져가게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그리고 경험치 시스템을 활용해 던전을 진행한 만큼 캐릭터의 레벨을 올려 편의성을 강화 할 수 있도록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5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9931" y="2805302"/>
            <a:ext cx="5552444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159627" y="2805302"/>
            <a:ext cx="5546598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0603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게임들과 차별화 되는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만의 특징 요소들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9931" y="850632"/>
            <a:ext cx="11226293" cy="1839438"/>
          </a:xfrm>
          <a:prstGeom prst="roundRect">
            <a:avLst>
              <a:gd name="adj" fmla="val 178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베를린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컴퍼런스에서</a:t>
            </a:r>
            <a:r>
              <a:rPr lang="ko-KR" altLang="en-US" sz="1200" dirty="0">
                <a:solidFill>
                  <a:schemeClr val="tx1"/>
                </a:solidFill>
              </a:rPr>
              <a:t>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</a:t>
            </a:r>
            <a:r>
              <a:rPr lang="ko-KR" altLang="en-US" sz="1400" b="1" dirty="0">
                <a:solidFill>
                  <a:srgbClr val="7030A0"/>
                </a:solidFill>
              </a:rPr>
              <a:t>요소들을 가치별로 나눠 </a:t>
            </a:r>
            <a:r>
              <a:rPr lang="ko-KR" altLang="en-US" sz="1200" dirty="0">
                <a:solidFill>
                  <a:schemeClr val="tx1"/>
                </a:solidFill>
              </a:rPr>
              <a:t>발표했다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7030A0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란 새로운 장르로서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단지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로그와 비슷한 것</a:t>
            </a:r>
            <a:r>
              <a:rPr lang="en-US" altLang="ko-KR" sz="1400" b="1" dirty="0">
                <a:solidFill>
                  <a:srgbClr val="7030A0"/>
                </a:solidFill>
              </a:rPr>
              <a:t>‘ </a:t>
            </a:r>
            <a:r>
              <a:rPr lang="ko-KR" altLang="en-US" sz="14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ADOM, </a:t>
            </a:r>
            <a:r>
              <a:rPr lang="en-US" altLang="ko-KR" sz="1200" dirty="0" err="1">
                <a:solidFill>
                  <a:schemeClr val="tx1"/>
                </a:solidFill>
              </a:rPr>
              <a:t>Angband</a:t>
            </a:r>
            <a:r>
              <a:rPr lang="en-US" altLang="ko-KR" sz="1200" dirty="0">
                <a:solidFill>
                  <a:schemeClr val="tx1"/>
                </a:solidFill>
              </a:rPr>
              <a:t>, Crawl, 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, Rouge</a:t>
            </a:r>
            <a:r>
              <a:rPr lang="ko-KR" altLang="en-US" sz="1200" dirty="0">
                <a:solidFill>
                  <a:schemeClr val="tx1"/>
                </a:solidFill>
              </a:rPr>
              <a:t>을 예로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아래 요소들을 </a:t>
            </a:r>
            <a:r>
              <a:rPr lang="ko-KR" altLang="en-US" sz="1400" b="1" dirty="0">
                <a:solidFill>
                  <a:srgbClr val="7030A0"/>
                </a:solidFill>
              </a:rPr>
              <a:t>로그 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게임인지 결정하는 데 사용</a:t>
            </a:r>
            <a:r>
              <a:rPr lang="ko-KR" altLang="en-US" sz="1200" dirty="0">
                <a:solidFill>
                  <a:schemeClr val="tx1"/>
                </a:solidFill>
              </a:rPr>
              <a:t>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820961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Low-Value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A00752-D36B-4F46-A201-C45C281F31DB}"/>
              </a:ext>
            </a:extLst>
          </p:cNvPr>
          <p:cNvSpPr/>
          <p:nvPr/>
        </p:nvSpPr>
        <p:spPr>
          <a:xfrm>
            <a:off x="479931" y="4995590"/>
            <a:ext cx="11229563" cy="1657940"/>
          </a:xfrm>
          <a:prstGeom prst="roundRect">
            <a:avLst>
              <a:gd name="adj" fmla="val 209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요소가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필수 요소는 아니다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몇가지 요소는 개발과정에서 빠질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몇 가지 요소를 갖고 있다고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라고 말할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4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C2A28-EEDE-4502-B162-28566BDB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868BC3F-853F-4C81-B04A-105FDD0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69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E08188D-4AFD-41DB-9816-FC1D2CAC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41" y="3822457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0D70D-7446-435F-9BEA-D17806991791}"/>
              </a:ext>
            </a:extLst>
          </p:cNvPr>
          <p:cNvSpPr/>
          <p:nvPr/>
        </p:nvSpPr>
        <p:spPr>
          <a:xfrm>
            <a:off x="2679867" y="2818774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High-Value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D297B8-A014-499F-914E-D8B450236611}"/>
              </a:ext>
            </a:extLst>
          </p:cNvPr>
          <p:cNvSpPr/>
          <p:nvPr/>
        </p:nvSpPr>
        <p:spPr>
          <a:xfrm>
            <a:off x="8382261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이외에도 다른 게임에서 사용하고 있는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개발환경에 따라 추가되기도 하고 빠지기도 하는 것들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장르에 대하여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8193893"/>
              </p:ext>
            </p:extLst>
          </p:nvPr>
        </p:nvGraphicFramePr>
        <p:xfrm>
          <a:off x="5109085" y="2475576"/>
          <a:ext cx="6597139" cy="4209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라이크의</a:t>
                      </a:r>
                      <a:r>
                        <a:rPr lang="ko-KR" altLang="en-US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ko-KR" altLang="en-US" sz="1600" b="1" dirty="0"/>
                        <a:t> 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다르게 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14487"/>
              </p:ext>
            </p:extLst>
          </p:nvPr>
        </p:nvGraphicFramePr>
        <p:xfrm>
          <a:off x="5109085" y="829056"/>
          <a:ext cx="6597139" cy="156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 PC RPG</a:t>
            </a:r>
            <a:r>
              <a:rPr lang="ko-KR" altLang="en-US" sz="1400" b="1" dirty="0">
                <a:solidFill>
                  <a:srgbClr val="7030A0"/>
                </a:solidFill>
              </a:rPr>
              <a:t> 게임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ADOM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1BE7AD-F444-41FF-A1A0-9106006F632A}"/>
              </a:ext>
            </a:extLst>
          </p:cNvPr>
          <p:cNvGrpSpPr/>
          <p:nvPr/>
        </p:nvGrpSpPr>
        <p:grpSpPr>
          <a:xfrm>
            <a:off x="464402" y="821780"/>
            <a:ext cx="11235071" cy="2166902"/>
            <a:chOff x="464402" y="2803017"/>
            <a:chExt cx="11235071" cy="2166902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51E251B-056B-43F2-8920-FEFF285E7894}"/>
                </a:ext>
              </a:extLst>
            </p:cNvPr>
            <p:cNvSpPr/>
            <p:nvPr/>
          </p:nvSpPr>
          <p:spPr>
            <a:xfrm>
              <a:off x="464402" y="2803017"/>
              <a:ext cx="11235071" cy="2166902"/>
            </a:xfrm>
            <a:prstGeom prst="roundRect">
              <a:avLst>
                <a:gd name="adj" fmla="val 9282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BBC21-1B35-4790-8ADA-47CEE1AC1AD2}"/>
                </a:ext>
              </a:extLst>
            </p:cNvPr>
            <p:cNvSpPr txBox="1"/>
            <p:nvPr/>
          </p:nvSpPr>
          <p:spPr>
            <a:xfrm>
              <a:off x="597905" y="4684251"/>
              <a:ext cx="900026" cy="27241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(Rogue)</a:t>
              </a:r>
              <a:endParaRPr lang="ko-KR" altLang="en-US" sz="1000" dirty="0"/>
            </a:p>
          </p:txBody>
        </p:sp>
        <p:pic>
          <p:nvPicPr>
            <p:cNvPr id="19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A5FE4DFD-E82F-4EA3-9CBD-43A501C7E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7"/>
            <a:stretch/>
          </p:blipFill>
          <p:spPr bwMode="auto">
            <a:xfrm>
              <a:off x="597905" y="2896984"/>
              <a:ext cx="3494787" cy="1787267"/>
            </a:xfrm>
            <a:prstGeom prst="roundRect">
              <a:avLst>
                <a:gd name="adj" fmla="val 1474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엔터더 건전에 대한 이미지 검색결과">
              <a:extLst>
                <a:ext uri="{FF2B5EF4-FFF2-40B4-BE49-F238E27FC236}">
                  <a16:creationId xmlns:a16="http://schemas.microsoft.com/office/drawing/2014/main" id="{08F3BC57-6C0E-4CAB-B219-CF8A7BA15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134" y="2901821"/>
              <a:ext cx="3160992" cy="1778057"/>
            </a:xfrm>
            <a:prstGeom prst="roundRect">
              <a:avLst>
                <a:gd name="adj" fmla="val 1151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 descr="건물, 앉아있는, 거리, 벽돌이(가) 표시된 사진&#10;&#10;자동 생성된 설명">
              <a:extLst>
                <a:ext uri="{FF2B5EF4-FFF2-40B4-BE49-F238E27FC236}">
                  <a16:creationId xmlns:a16="http://schemas.microsoft.com/office/drawing/2014/main" id="{4CA3252C-B57D-4061-8016-DE193F3E3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417" y="2902326"/>
              <a:ext cx="3160993" cy="1778059"/>
            </a:xfrm>
            <a:prstGeom prst="roundRect">
              <a:avLst>
                <a:gd name="adj" fmla="val 9230"/>
              </a:avLst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0FA457-789A-42CC-BFE6-6D8176024086}"/>
                </a:ext>
              </a:extLst>
            </p:cNvPr>
            <p:cNvSpPr txBox="1"/>
            <p:nvPr/>
          </p:nvSpPr>
          <p:spPr>
            <a:xfrm>
              <a:off x="8321134" y="4684251"/>
              <a:ext cx="10118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ko-KR" altLang="en-US" sz="1000" dirty="0" err="1"/>
                <a:t>엔터</a:t>
              </a:r>
              <a:r>
                <a:rPr lang="ko-KR" altLang="en-US" sz="1000" dirty="0"/>
                <a:t> 더 건전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663D62-04E1-476E-87C0-285253688CEB}"/>
                </a:ext>
              </a:extLst>
            </p:cNvPr>
            <p:cNvSpPr txBox="1"/>
            <p:nvPr/>
          </p:nvSpPr>
          <p:spPr>
            <a:xfrm>
              <a:off x="4626416" y="4684251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ko-KR" altLang="en-US" sz="1000" dirty="0" err="1"/>
                <a:t>던그리드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BC9D9F-0C03-4007-AB35-683165AB8B8C}"/>
              </a:ext>
            </a:extLst>
          </p:cNvPr>
          <p:cNvSpPr/>
          <p:nvPr/>
        </p:nvSpPr>
        <p:spPr>
          <a:xfrm>
            <a:off x="446165" y="923601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3667125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F55DB6-F662-47E4-919F-C6E939C289C0}"/>
              </a:ext>
            </a:extLst>
          </p:cNvPr>
          <p:cNvSpPr/>
          <p:nvPr/>
        </p:nvSpPr>
        <p:spPr>
          <a:xfrm>
            <a:off x="6185648" y="923601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3667125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1095082"/>
            <a:ext cx="4030655" cy="22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38224" y="2992710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엔터</a:t>
            </a:r>
            <a:r>
              <a:rPr lang="ko-KR" altLang="en-US" sz="1400" dirty="0"/>
              <a:t> 더 건전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4748030" y="569935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던 그리드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2" y="3833991"/>
            <a:ext cx="4030152" cy="2266961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7E0DC30-0244-446F-830C-F3F702714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26947"/>
              </p:ext>
            </p:extLst>
          </p:nvPr>
        </p:nvGraphicFramePr>
        <p:xfrm>
          <a:off x="6185647" y="923601"/>
          <a:ext cx="5581103" cy="260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탄막 슈팅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70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플레이어와 동일한 환경의 몬스터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다수의 몬스터를 좁은 방안에서 처치해 살아남아야 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등장하는 무기를 비교해가며 원하는 플레이 방식을 찾아가는 재미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구르기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적의 공격을 회피할 수 있는 컨트롤의 편의성을 제공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구조물과 상호작용해 적의 탄을 막을 수 있는 방어막을 만들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게임들이 지원하지 않았던 멀티 플레이를 지원하면서 플레이어끼리 방해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협동하는 플레이 스타일이 만들어 졌다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005443"/>
              </p:ext>
            </p:extLst>
          </p:nvPr>
        </p:nvGraphicFramePr>
        <p:xfrm>
          <a:off x="6185647" y="3666897"/>
          <a:ext cx="5581103" cy="260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출시 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70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키보드와 마우스를 활용하는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빠른 전투가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보다 일반적인 플레이어들이 쉽게 즐길 수 있도록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요소를 가볍게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(Lite)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라이트에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대해서 이후 정리할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 하드코어 모드에서 영원한 죽음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기존 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시스템을 기반으로 추가된 컨텐츠이다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포인트를 활용해 재시도가 가능했던 기존과 달리 사망하면 캐릭터가 삭제되는 시스템이다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유저들 사이에서도 의견이 분분하다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사망의 페널티가 큰 점이 게임의 몰입을 올려준다고 하는 유저도 있는 반면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페널티에 대한 거부감으로 게임을 떠나는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하드코어에 호평을 한 유저의 경우 기존 게임과 다른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페널티가 큰 만큼 반작용으로 오는 큰 성취감에 빠지게 되었다고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디아블로 홈페이지에서 하드코어에 대해 유저들 끼리 토론하는 공간이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플레이어에게 임의의 세이브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로드를 허용하지 않는다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좋지 않은 행동 결과가 나왔다고 이전 세이브를 불러와 재시도 하는 것이 불가능하다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죽으면 당시 캐릭터의 성장치와 아이템을 모두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플레이어의 </a:t>
            </a:r>
            <a:r>
              <a:rPr lang="ko-KR" altLang="en-US" sz="1400" b="1" dirty="0">
                <a:solidFill>
                  <a:srgbClr val="7030A0"/>
                </a:solidFill>
              </a:rPr>
              <a:t>결정을 되돌릴 수 없고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사망의 페널티가 커서</a:t>
            </a:r>
            <a:r>
              <a:rPr lang="en-US" altLang="ko-KR" sz="1400" b="1" dirty="0">
                <a:solidFill>
                  <a:srgbClr val="7030A0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유저에게 긴장감과 선택의 필요성을 부여</a:t>
            </a:r>
            <a:r>
              <a:rPr lang="ko-KR" altLang="en-US" sz="1200" dirty="0">
                <a:solidFill>
                  <a:schemeClr val="tx1"/>
                </a:solidFill>
              </a:rPr>
              <a:t>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10" descr="관련 이미지">
            <a:hlinkClick r:id="rId3"/>
            <a:extLst>
              <a:ext uri="{FF2B5EF4-FFF2-40B4-BE49-F238E27FC236}">
                <a16:creationId xmlns:a16="http://schemas.microsoft.com/office/drawing/2014/main" id="{675AEE60-B9DB-41A6-9C25-788FF037E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05" y="4099461"/>
            <a:ext cx="2059073" cy="21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6AEC3-63E5-4E76-99ED-7062FF17C358}"/>
              </a:ext>
            </a:extLst>
          </p:cNvPr>
          <p:cNvSpPr txBox="1"/>
          <p:nvPr/>
        </p:nvSpPr>
        <p:spPr>
          <a:xfrm>
            <a:off x="1122131" y="6384956"/>
            <a:ext cx="2483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이미지를 클릭하시면 링크로 이동합니다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디아블로의 랜덤 생성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고정된 맵 형태에 지형이 랜덤으로 배치되는 방식이다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구조물의 리소스를 미리 만들어 두고 랜덤 배치될 영역을 설정해 랜덤 배치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동일한 이름의 던전이지만 유저는 매 플레이 마다 새로운 환경을 맞이 할 수 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디아블로의 경우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랜덤 생성과 영원한 죽음의 시너지를 확인할 수 있는 좋은 예시가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던전 구조와 아이템</a:t>
            </a:r>
            <a:r>
              <a:rPr lang="en-US" altLang="ko-KR" sz="1400" b="1" dirty="0">
                <a:solidFill>
                  <a:srgbClr val="7030A0"/>
                </a:solidFill>
              </a:rPr>
              <a:t>, NPC</a:t>
            </a:r>
            <a:r>
              <a:rPr lang="ko-KR" altLang="en-US" sz="1400" b="1" dirty="0">
                <a:solidFill>
                  <a:srgbClr val="7030A0"/>
                </a:solidFill>
              </a:rPr>
              <a:t>등의 배치가 랜덤</a:t>
            </a:r>
            <a:r>
              <a:rPr lang="ko-KR" altLang="en-US" sz="1200" dirty="0">
                <a:solidFill>
                  <a:schemeClr val="tx1"/>
                </a:solidFill>
              </a:rPr>
              <a:t>하게 이루어진다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함께 시너지를 발휘한다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대부분의 게임은 죽음 이후 플레이했던 던전을 반복적으로 플레이하게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생성되는 던전과 기타 요소들 덕분에 반복 플레이가 지루하게 느껴지는 것을 방지할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 플레이에 큰 영향을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극단적인 예로 운이 너무 잘 따라줘 쉽게 클리어 할 수 도 있으며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너무 없어 얼마 가지 못하고 죽는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AB4681-30BB-4EBA-994C-F342541D3CB7}"/>
              </a:ext>
            </a:extLst>
          </p:cNvPr>
          <p:cNvGrpSpPr/>
          <p:nvPr/>
        </p:nvGrpSpPr>
        <p:grpSpPr>
          <a:xfrm>
            <a:off x="589772" y="4288795"/>
            <a:ext cx="3533668" cy="1419125"/>
            <a:chOff x="589772" y="4156175"/>
            <a:chExt cx="3130985" cy="1257407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416B312E-E3EF-437A-A0AF-DB62BBD2E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72" y="4162020"/>
              <a:ext cx="1020295" cy="1251562"/>
            </a:xfrm>
            <a:prstGeom prst="roundRect">
              <a:avLst>
                <a:gd name="adj" fmla="val 1249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0E4C4496-D6CF-48D1-8693-1B0F6540DC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/>
            <a:stretch/>
          </p:blipFill>
          <p:spPr bwMode="auto">
            <a:xfrm>
              <a:off x="1672904" y="4156175"/>
              <a:ext cx="2047853" cy="1251562"/>
            </a:xfrm>
            <a:prstGeom prst="roundRect">
              <a:avLst>
                <a:gd name="adj" fmla="val 114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63DB94-9C6F-48EC-9DFD-2751526D179D}"/>
              </a:ext>
            </a:extLst>
          </p:cNvPr>
          <p:cNvSpPr txBox="1"/>
          <p:nvPr/>
        </p:nvSpPr>
        <p:spPr>
          <a:xfrm>
            <a:off x="589772" y="6050238"/>
            <a:ext cx="3130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흰색 영역이 구조물이 랜덤으로 배치될 영역</a:t>
            </a:r>
          </a:p>
        </p:txBody>
      </p:sp>
    </p:spTree>
    <p:extLst>
      <p:ext uri="{BB962C8B-B14F-4D97-AF65-F5344CB8AC3E}">
        <p14:creationId xmlns:p14="http://schemas.microsoft.com/office/powerpoint/2010/main" val="17351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메이플 스토리의 식별 요소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던전의 몬스터를 처치하면 소량의 재화와 아이템을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아이템에는 잠재옵션이라는 것이 설정되기도 하는데 유저가 직접 아이템을 확인하기 전까지 정보를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잠재 옵션도 유저마다 선호하는 능력치가 다르며 그것은 캐릭터의 성능과 직결되는 요소이기 때문에 최종 등급의 아이템을 획득하더라도 옵션이 마음에 들지 않으면 가차없이 삭제하는 플레이를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아이템의 경우 처음 획득 시 효과나 능력치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</a:rPr>
              <a:t>소모성 아이템의 경우 종류 까지</a:t>
            </a:r>
            <a:r>
              <a:rPr lang="en-US" altLang="ko-KR" sz="1400" b="1" dirty="0">
                <a:solidFill>
                  <a:srgbClr val="7030A0"/>
                </a:solidFill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</a:rPr>
              <a:t>감춰져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감별하거나 효과를 직접 발동하기 전까지 절대로 아이템의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해당 요소를 아이템에만 국한 되어 사용되는 것은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몬스터의 행동 패턴을 직접 경험하지 않으면 알 수 없는 것 또한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진행하지 않은 방에 대한 정보를 유저에게 주지 않는 것도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요소는 활용하기 나름이며 이후 자원관리와 시너지를 발휘해 탐험 욕구를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EF474-DA02-4A48-8B27-4FE8D68F8B2F}"/>
              </a:ext>
            </a:extLst>
          </p:cNvPr>
          <p:cNvGrpSpPr/>
          <p:nvPr/>
        </p:nvGrpSpPr>
        <p:grpSpPr>
          <a:xfrm>
            <a:off x="676569" y="4327094"/>
            <a:ext cx="3344926" cy="2196379"/>
            <a:chOff x="676568" y="3961284"/>
            <a:chExt cx="5004531" cy="3286125"/>
          </a:xfrm>
        </p:grpSpPr>
        <p:pic>
          <p:nvPicPr>
            <p:cNvPr id="26" name="Picture 2" descr="관련 이미지">
              <a:extLst>
                <a:ext uri="{FF2B5EF4-FFF2-40B4-BE49-F238E27FC236}">
                  <a16:creationId xmlns:a16="http://schemas.microsoft.com/office/drawing/2014/main" id="{D07725AC-96A5-45AA-8A8E-8C169EA01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68" y="3961284"/>
              <a:ext cx="2393320" cy="3286125"/>
            </a:xfrm>
            <a:prstGeom prst="roundRect">
              <a:avLst>
                <a:gd name="adj" fmla="val 100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관련 이미지">
              <a:extLst>
                <a:ext uri="{FF2B5EF4-FFF2-40B4-BE49-F238E27FC236}">
                  <a16:creationId xmlns:a16="http://schemas.microsoft.com/office/drawing/2014/main" id="{C2C06E7E-A11C-4B28-B7A4-D954D803F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024" y="3961284"/>
              <a:ext cx="2505075" cy="3286125"/>
            </a:xfrm>
            <a:prstGeom prst="roundRect">
              <a:avLst>
                <a:gd name="adj" fmla="val 81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3029A2-707F-41FC-9B94-C8F5235F1C93}"/>
              </a:ext>
            </a:extLst>
          </p:cNvPr>
          <p:cNvSpPr/>
          <p:nvPr/>
        </p:nvSpPr>
        <p:spPr>
          <a:xfrm>
            <a:off x="981869" y="5800030"/>
            <a:ext cx="1259149" cy="3974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4E5C2-5448-4F89-99C9-5210A27F1AD4}"/>
              </a:ext>
            </a:extLst>
          </p:cNvPr>
          <p:cNvSpPr/>
          <p:nvPr/>
        </p:nvSpPr>
        <p:spPr>
          <a:xfrm>
            <a:off x="2808514" y="5749573"/>
            <a:ext cx="1184438" cy="62515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돈 </a:t>
            </a:r>
            <a:r>
              <a:rPr lang="ko-KR" altLang="en-US" sz="1600" b="1" dirty="0" err="1">
                <a:solidFill>
                  <a:schemeClr val="tx1"/>
                </a:solidFill>
              </a:rPr>
              <a:t>스타브</a:t>
            </a:r>
            <a:r>
              <a:rPr lang="en-US" altLang="ko-KR" sz="1600" b="1" dirty="0">
                <a:solidFill>
                  <a:schemeClr val="tx1"/>
                </a:solidFill>
              </a:rPr>
              <a:t>(’</a:t>
            </a:r>
            <a:r>
              <a:rPr lang="ko-KR" altLang="en-US" sz="1600" b="1" dirty="0" err="1">
                <a:solidFill>
                  <a:schemeClr val="tx1"/>
                </a:solidFill>
              </a:rPr>
              <a:t>굶지마</a:t>
            </a:r>
            <a:r>
              <a:rPr lang="en-US" altLang="ko-KR" sz="1600" b="1" dirty="0">
                <a:solidFill>
                  <a:schemeClr val="tx1"/>
                </a:solidFill>
              </a:rPr>
              <a:t>‘)</a:t>
            </a:r>
            <a:r>
              <a:rPr lang="ko-KR" altLang="en-US" sz="1600" b="1" dirty="0">
                <a:solidFill>
                  <a:schemeClr val="tx1"/>
                </a:solidFill>
              </a:rPr>
              <a:t>의 자원 관리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게임의 이름 </a:t>
            </a:r>
            <a:r>
              <a:rPr lang="ko-KR" altLang="en-US" sz="1200" dirty="0" err="1">
                <a:solidFill>
                  <a:schemeClr val="tx1"/>
                </a:solidFill>
              </a:rPr>
              <a:t>처럼</a:t>
            </a:r>
            <a:r>
              <a:rPr lang="ko-KR" altLang="en-US" sz="1200" dirty="0">
                <a:solidFill>
                  <a:schemeClr val="tx1"/>
                </a:solidFill>
              </a:rPr>
              <a:t> 캐릭터의 상태를 관리하며 생존해야 하는 게임이다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공복도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정신력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의 상태들은 시간이 지나며 점차 감소하게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캐릭터의 주위 환경에서 식량을 채집해 허기를 달래야 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불을 피워 어두운 밤에 공격하는 몬스터 들로 체력을 보호해야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좋지 않은 식량을 섭취했을 때 정신력이 감소하며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각각의 상태들이 일정량 이하로 내려가게 되면 캐릭터가 사망하게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에 만복도 개념이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일정 시간동안 식사하지 않으면 데미지를 받아 결국 죽게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던전의 한 곳에 머물러 레벨을 올리는 행위를 방지한다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주기적으로 식량을 충당하기 위해 끊임없이 탐험하며 이동해야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다른 게임에서는 만복도의 개념을 다양하게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대표적으로 관리해야 하는 자원으로 체력과 자원이 있으며 무기 내구도 또한 관리해야 하는 자원에 속한다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요소와 함께 시너지를 발휘해 새로운 방을 탐험하는 것으로 좋은 효과를 얻을 것이라는 기대심을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5847AED-6085-4BE8-8DD4-EAB80620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7" t="17963" r="25105" b="23889"/>
          <a:stretch/>
        </p:blipFill>
        <p:spPr>
          <a:xfrm>
            <a:off x="648997" y="4392724"/>
            <a:ext cx="3429639" cy="1847214"/>
          </a:xfrm>
          <a:prstGeom prst="roundRect">
            <a:avLst>
              <a:gd name="adj" fmla="val 10606"/>
            </a:avLst>
          </a:prstGeom>
        </p:spPr>
      </p:pic>
    </p:spTree>
    <p:extLst>
      <p:ext uri="{BB962C8B-B14F-4D97-AF65-F5344CB8AC3E}">
        <p14:creationId xmlns:p14="http://schemas.microsoft.com/office/powerpoint/2010/main" val="183903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10332</TotalTime>
  <Words>2813</Words>
  <Application>Microsoft Office PowerPoint</Application>
  <PresentationFormat>와이드스크린</PresentationFormat>
  <Paragraphs>361</Paragraphs>
  <Slides>17</Slides>
  <Notes>17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 장르에 대하여</vt:lpstr>
      <vt:lpstr>문서에서 들어가기 전</vt:lpstr>
      <vt:lpstr>로그-라이크 란?</vt:lpstr>
      <vt:lpstr>로그-라이크 요소를 활용한 게임</vt:lpstr>
      <vt:lpstr>로그-라이크의 특징</vt:lpstr>
      <vt:lpstr>로그-라이크의 특징</vt:lpstr>
      <vt:lpstr>로그-라이크의 특징</vt:lpstr>
      <vt:lpstr>로그-라이크의 특징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로그-라이크(ROGUE-Like)를 개발한다면?</vt:lpstr>
      <vt:lpstr>로그-라이크의 특징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Administrator</cp:lastModifiedBy>
  <cp:revision>575</cp:revision>
  <dcterms:created xsi:type="dcterms:W3CDTF">2019-10-07T05:13:37Z</dcterms:created>
  <dcterms:modified xsi:type="dcterms:W3CDTF">2019-12-20T05:37:20Z</dcterms:modified>
</cp:coreProperties>
</file>